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5" r:id="rId3"/>
    <p:sldId id="276" r:id="rId4"/>
    <p:sldId id="281" r:id="rId5"/>
    <p:sldId id="277" r:id="rId6"/>
    <p:sldId id="278" r:id="rId7"/>
    <p:sldId id="279" r:id="rId8"/>
    <p:sldId id="262" r:id="rId9"/>
    <p:sldId id="286" r:id="rId10"/>
    <p:sldId id="285" r:id="rId11"/>
    <p:sldId id="287" r:id="rId12"/>
    <p:sldId id="288" r:id="rId13"/>
    <p:sldId id="289" r:id="rId14"/>
    <p:sldId id="290" r:id="rId15"/>
    <p:sldId id="282" r:id="rId16"/>
    <p:sldId id="284" r:id="rId17"/>
    <p:sldId id="291" r:id="rId18"/>
    <p:sldId id="292" r:id="rId19"/>
    <p:sldId id="271"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326"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05.10.2022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05.10.2022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05.10.2022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05.10.2022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X9KebTgfLJ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title"/>
          </p:nvPr>
        </p:nvSpPr>
        <p:spPr>
          <a:xfrm>
            <a:off x="2267744" y="476251"/>
            <a:ext cx="6854033" cy="1143001"/>
          </a:xfrm>
        </p:spPr>
        <p:txBody>
          <a:bodyPr>
            <a:normAutofit/>
          </a:bodyPr>
          <a:lstStyle/>
          <a:p>
            <a:pPr algn="l" eaLnBrk="1" hangingPunct="1"/>
            <a:r>
              <a:rPr lang="en-US" sz="2400" b="1" dirty="0"/>
              <a:t>AL-FARABI KAZAKH NATIONAL UNIVERSITY</a:t>
            </a:r>
            <a:endParaRPr lang="ru-RU" sz="2400" b="1" dirty="0"/>
          </a:p>
        </p:txBody>
      </p:sp>
      <p:sp>
        <p:nvSpPr>
          <p:cNvPr id="2052" name="TextBox 10"/>
          <p:cNvSpPr txBox="1">
            <a:spLocks noChangeArrowheads="1"/>
          </p:cNvSpPr>
          <p:nvPr/>
        </p:nvSpPr>
        <p:spPr bwMode="auto">
          <a:xfrm>
            <a:off x="971600" y="3271838"/>
            <a:ext cx="7344816" cy="907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6" tIns="45719" rIns="91436" bIns="45719">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defTabSz="457200" eaLnBrk="0" fontAlgn="base" hangingPunct="0">
              <a:spcBef>
                <a:spcPct val="0"/>
              </a:spcBef>
              <a:spcAft>
                <a:spcPct val="0"/>
              </a:spcAft>
              <a:defRPr>
                <a:solidFill>
                  <a:schemeClr val="tx1"/>
                </a:solidFill>
                <a:latin typeface="Trebuchet MS" pitchFamily="34" charset="0"/>
              </a:defRPr>
            </a:lvl6pPr>
            <a:lvl7pPr marL="2971800" indent="-228600" defTabSz="457200" eaLnBrk="0" fontAlgn="base" hangingPunct="0">
              <a:spcBef>
                <a:spcPct val="0"/>
              </a:spcBef>
              <a:spcAft>
                <a:spcPct val="0"/>
              </a:spcAft>
              <a:defRPr>
                <a:solidFill>
                  <a:schemeClr val="tx1"/>
                </a:solidFill>
                <a:latin typeface="Trebuchet MS" pitchFamily="34" charset="0"/>
              </a:defRPr>
            </a:lvl7pPr>
            <a:lvl8pPr marL="3429000" indent="-228600" defTabSz="457200" eaLnBrk="0" fontAlgn="base" hangingPunct="0">
              <a:spcBef>
                <a:spcPct val="0"/>
              </a:spcBef>
              <a:spcAft>
                <a:spcPct val="0"/>
              </a:spcAft>
              <a:defRPr>
                <a:solidFill>
                  <a:schemeClr val="tx1"/>
                </a:solidFill>
                <a:latin typeface="Trebuchet MS" pitchFamily="34" charset="0"/>
              </a:defRPr>
            </a:lvl8pPr>
            <a:lvl9pPr marL="3886200" indent="-228600" defTabSz="457200" eaLnBrk="0" fontAlgn="base" hangingPunct="0">
              <a:spcBef>
                <a:spcPct val="0"/>
              </a:spcBef>
              <a:spcAft>
                <a:spcPct val="0"/>
              </a:spcAft>
              <a:defRPr>
                <a:solidFill>
                  <a:schemeClr val="tx1"/>
                </a:solidFill>
                <a:latin typeface="Trebuchet MS" pitchFamily="34" charset="0"/>
              </a:defRPr>
            </a:lvl9pPr>
          </a:lstStyle>
          <a:p>
            <a:r>
              <a:rPr lang="en-US" sz="2500" b="1" dirty="0" smtClean="0">
                <a:latin typeface="Arial" charset="0"/>
              </a:rPr>
              <a:t>Lecture 7: </a:t>
            </a:r>
          </a:p>
          <a:p>
            <a:r>
              <a:rPr lang="en-US" sz="2800" b="1" dirty="0" smtClean="0"/>
              <a:t>The </a:t>
            </a:r>
            <a:r>
              <a:rPr lang="en-US" sz="2800" b="1" dirty="0"/>
              <a:t>Importance of Teaching Vocabulary</a:t>
            </a:r>
            <a:endParaRPr lang="ru-RU" sz="2500" b="1" dirty="0">
              <a:latin typeface="Arial" charset="0"/>
            </a:endParaRPr>
          </a:p>
        </p:txBody>
      </p:sp>
      <p:sp>
        <p:nvSpPr>
          <p:cNvPr id="2053" name="TextBox 11"/>
          <p:cNvSpPr txBox="1">
            <a:spLocks noChangeArrowheads="1"/>
          </p:cNvSpPr>
          <p:nvPr/>
        </p:nvSpPr>
        <p:spPr bwMode="auto">
          <a:xfrm>
            <a:off x="3059832" y="4365626"/>
            <a:ext cx="5400600" cy="1631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6" tIns="45719" rIns="91436" bIns="45719">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defTabSz="457200" eaLnBrk="0" fontAlgn="base" hangingPunct="0">
              <a:spcBef>
                <a:spcPct val="0"/>
              </a:spcBef>
              <a:spcAft>
                <a:spcPct val="0"/>
              </a:spcAft>
              <a:defRPr>
                <a:solidFill>
                  <a:schemeClr val="tx1"/>
                </a:solidFill>
                <a:latin typeface="Trebuchet MS" pitchFamily="34" charset="0"/>
              </a:defRPr>
            </a:lvl6pPr>
            <a:lvl7pPr marL="2971800" indent="-228600" defTabSz="457200" eaLnBrk="0" fontAlgn="base" hangingPunct="0">
              <a:spcBef>
                <a:spcPct val="0"/>
              </a:spcBef>
              <a:spcAft>
                <a:spcPct val="0"/>
              </a:spcAft>
              <a:defRPr>
                <a:solidFill>
                  <a:schemeClr val="tx1"/>
                </a:solidFill>
                <a:latin typeface="Trebuchet MS" pitchFamily="34" charset="0"/>
              </a:defRPr>
            </a:lvl7pPr>
            <a:lvl8pPr marL="3429000" indent="-228600" defTabSz="457200" eaLnBrk="0" fontAlgn="base" hangingPunct="0">
              <a:spcBef>
                <a:spcPct val="0"/>
              </a:spcBef>
              <a:spcAft>
                <a:spcPct val="0"/>
              </a:spcAft>
              <a:defRPr>
                <a:solidFill>
                  <a:schemeClr val="tx1"/>
                </a:solidFill>
                <a:latin typeface="Trebuchet MS" pitchFamily="34" charset="0"/>
              </a:defRPr>
            </a:lvl8pPr>
            <a:lvl9pPr marL="3886200" indent="-228600" defTabSz="457200" eaLnBrk="0" fontAlgn="base" hangingPunct="0">
              <a:spcBef>
                <a:spcPct val="0"/>
              </a:spcBef>
              <a:spcAft>
                <a:spcPct val="0"/>
              </a:spcAft>
              <a:defRPr>
                <a:solidFill>
                  <a:schemeClr val="tx1"/>
                </a:solidFill>
                <a:latin typeface="Trebuchet MS" pitchFamily="34" charset="0"/>
              </a:defRPr>
            </a:lvl9pPr>
          </a:lstStyle>
          <a:p>
            <a:endParaRPr lang="en-US" sz="2500" b="1" dirty="0">
              <a:latin typeface="Arial" charset="0"/>
            </a:endParaRPr>
          </a:p>
          <a:p>
            <a:endParaRPr lang="en-US" sz="2500" b="1" dirty="0" smtClean="0">
              <a:latin typeface="Arial" charset="0"/>
            </a:endParaRPr>
          </a:p>
          <a:p>
            <a:r>
              <a:rPr lang="en-US" sz="2500" b="1" dirty="0" smtClean="0">
                <a:latin typeface="Arial" charset="0"/>
              </a:rPr>
              <a:t>Senior lecturer</a:t>
            </a:r>
            <a:r>
              <a:rPr lang="en-US" sz="2500" b="1" dirty="0">
                <a:latin typeface="Arial" charset="0"/>
              </a:rPr>
              <a:t>: </a:t>
            </a:r>
            <a:endParaRPr lang="en-US" sz="2500" b="1" dirty="0" smtClean="0">
              <a:latin typeface="Arial" charset="0"/>
            </a:endParaRPr>
          </a:p>
          <a:p>
            <a:r>
              <a:rPr lang="en-US" sz="2500" b="1" dirty="0" smtClean="0">
                <a:latin typeface="Arial" charset="0"/>
              </a:rPr>
              <a:t>PhD doctor </a:t>
            </a:r>
            <a:r>
              <a:rPr lang="en-US" sz="2500" b="1" dirty="0" err="1" smtClean="0">
                <a:latin typeface="Arial" charset="0"/>
              </a:rPr>
              <a:t>Aliakbarova</a:t>
            </a:r>
            <a:r>
              <a:rPr lang="en-US" sz="2500" b="1" dirty="0" smtClean="0">
                <a:latin typeface="Arial" charset="0"/>
              </a:rPr>
              <a:t> </a:t>
            </a:r>
            <a:r>
              <a:rPr lang="en-US" sz="2500" b="1" dirty="0">
                <a:latin typeface="Arial" charset="0"/>
              </a:rPr>
              <a:t>A</a:t>
            </a:r>
            <a:r>
              <a:rPr lang="en-US" sz="2500" b="1" dirty="0" smtClean="0">
                <a:latin typeface="Arial" charset="0"/>
              </a:rPr>
              <a:t>.</a:t>
            </a:r>
            <a:endParaRPr lang="ru-RU" sz="2500" b="1" dirty="0">
              <a:latin typeface="Arial" charset="0"/>
            </a:endParaRPr>
          </a:p>
        </p:txBody>
      </p:sp>
      <p:pic>
        <p:nvPicPr>
          <p:cNvPr id="2054" name="Рисунок 1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451" y="279402"/>
            <a:ext cx="1825277"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6855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lnSpcReduction="10000"/>
          </a:bodyPr>
          <a:lstStyle/>
          <a:p>
            <a:r>
              <a:rPr lang="en-US" b="1" dirty="0" smtClean="0"/>
              <a:t>How many times do I need to see or hear a word before I remember it?</a:t>
            </a:r>
          </a:p>
          <a:p>
            <a:endParaRPr lang="en-US" dirty="0"/>
          </a:p>
          <a:p>
            <a:r>
              <a:rPr lang="en-US" b="1" dirty="0" smtClean="0"/>
              <a:t>Memorizing words FAST by using flashcards</a:t>
            </a:r>
          </a:p>
          <a:p>
            <a:pPr marL="0" indent="0">
              <a:buNone/>
            </a:pPr>
            <a:r>
              <a:rPr lang="en-US" dirty="0" smtClean="0"/>
              <a:t> - </a:t>
            </a:r>
            <a:r>
              <a:rPr lang="en-US" dirty="0" err="1" smtClean="0"/>
              <a:t>categorise</a:t>
            </a:r>
            <a:r>
              <a:rPr lang="en-US" dirty="0" smtClean="0"/>
              <a:t> your flashcards by nouns, verbs &amp;    adjectives</a:t>
            </a:r>
          </a:p>
          <a:p>
            <a:pPr>
              <a:buFontTx/>
              <a:buChar char="-"/>
            </a:pPr>
            <a:r>
              <a:rPr lang="en-US" dirty="0" smtClean="0"/>
              <a:t>write the English word on the one side, write the translation on the other</a:t>
            </a:r>
          </a:p>
          <a:p>
            <a:pPr>
              <a:buFontTx/>
              <a:buChar char="-"/>
            </a:pPr>
            <a:r>
              <a:rPr lang="en-US" dirty="0" smtClean="0"/>
              <a:t>use different </a:t>
            </a:r>
            <a:r>
              <a:rPr lang="en-US" dirty="0" err="1" smtClean="0"/>
              <a:t>coloured</a:t>
            </a:r>
            <a:r>
              <a:rPr lang="en-US" dirty="0" smtClean="0"/>
              <a:t> pens (write nouns in blue, verbs in red, adjectives in green) </a:t>
            </a:r>
            <a:endParaRPr lang="ru-RU" dirty="0"/>
          </a:p>
        </p:txBody>
      </p:sp>
    </p:spTree>
    <p:extLst>
      <p:ext uri="{BB962C8B-B14F-4D97-AF65-F5344CB8AC3E}">
        <p14:creationId xmlns:p14="http://schemas.microsoft.com/office/powerpoint/2010/main" val="4030605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 </a:t>
            </a:r>
            <a:r>
              <a:rPr lang="en-US" dirty="0" smtClean="0"/>
              <a:t>Word </a:t>
            </a:r>
            <a:r>
              <a:rPr lang="en-US" dirty="0"/>
              <a:t>association technique</a:t>
            </a:r>
            <a:endParaRPr lang="ru-RU" dirty="0"/>
          </a:p>
        </p:txBody>
      </p:sp>
      <p:sp>
        <p:nvSpPr>
          <p:cNvPr id="3" name="Объект 2"/>
          <p:cNvSpPr>
            <a:spLocks noGrp="1"/>
          </p:cNvSpPr>
          <p:nvPr>
            <p:ph idx="1"/>
          </p:nvPr>
        </p:nvSpPr>
        <p:spPr/>
        <p:txBody>
          <a:bodyPr/>
          <a:lstStyle/>
          <a:p>
            <a:r>
              <a:rPr lang="en-US" dirty="0"/>
              <a:t> </a:t>
            </a:r>
            <a:r>
              <a:rPr lang="en-US" dirty="0" smtClean="0"/>
              <a:t>If </a:t>
            </a:r>
            <a:r>
              <a:rPr lang="en-US" dirty="0"/>
              <a:t>the words are stored together in commonly used phrases and sentences, they are more readily absorbed. Putting words with collocational partners in this way helps the students to relate connected words together</a:t>
            </a:r>
            <a:r>
              <a:rPr lang="en-US" dirty="0" smtClean="0"/>
              <a:t>.</a:t>
            </a:r>
          </a:p>
          <a:p>
            <a:endParaRPr lang="en-US" dirty="0"/>
          </a:p>
          <a:p>
            <a:endParaRPr lang="ru-RU" dirty="0"/>
          </a:p>
        </p:txBody>
      </p:sp>
    </p:spTree>
    <p:extLst>
      <p:ext uri="{BB962C8B-B14F-4D97-AF65-F5344CB8AC3E}">
        <p14:creationId xmlns:p14="http://schemas.microsoft.com/office/powerpoint/2010/main" val="1037186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Visual techniques</a:t>
            </a:r>
            <a:endParaRPr lang="ru-RU" dirty="0"/>
          </a:p>
        </p:txBody>
      </p:sp>
      <p:sp>
        <p:nvSpPr>
          <p:cNvPr id="3" name="Объект 2"/>
          <p:cNvSpPr>
            <a:spLocks noGrp="1"/>
          </p:cNvSpPr>
          <p:nvPr>
            <p:ph idx="1"/>
          </p:nvPr>
        </p:nvSpPr>
        <p:spPr/>
        <p:txBody>
          <a:bodyPr>
            <a:normAutofit fontScale="92500" lnSpcReduction="10000"/>
          </a:bodyPr>
          <a:lstStyle/>
          <a:p>
            <a:r>
              <a:rPr lang="en-US" dirty="0"/>
              <a:t>Images can link to words; words can also be linked to other words, for example, a student might link the word ‘car’ with ‘garage’ and with ‘mechanic’.</a:t>
            </a:r>
          </a:p>
          <a:p>
            <a:endParaRPr lang="en-US" dirty="0"/>
          </a:p>
          <a:p>
            <a:r>
              <a:rPr lang="en-US" dirty="0"/>
              <a:t>This idea of engaging the other senses can also help with developing a kind of semantic map where words are listed which relate to each other, which creates a situation where one word reminds the student of another.</a:t>
            </a:r>
            <a:endParaRPr lang="ru-RU" dirty="0"/>
          </a:p>
        </p:txBody>
      </p:sp>
    </p:spTree>
    <p:extLst>
      <p:ext uri="{BB962C8B-B14F-4D97-AF65-F5344CB8AC3E}">
        <p14:creationId xmlns:p14="http://schemas.microsoft.com/office/powerpoint/2010/main" val="4230709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
            </a:r>
            <a:br>
              <a:rPr lang="en-US" dirty="0"/>
            </a:br>
            <a:r>
              <a:rPr lang="en-US" b="1" dirty="0"/>
              <a:t>Brainstorming</a:t>
            </a:r>
            <a:endParaRPr lang="ru-RU" dirty="0"/>
          </a:p>
        </p:txBody>
      </p:sp>
      <p:sp>
        <p:nvSpPr>
          <p:cNvPr id="3" name="Объект 2"/>
          <p:cNvSpPr>
            <a:spLocks noGrp="1"/>
          </p:cNvSpPr>
          <p:nvPr>
            <p:ph idx="1"/>
          </p:nvPr>
        </p:nvSpPr>
        <p:spPr/>
        <p:txBody>
          <a:bodyPr/>
          <a:lstStyle/>
          <a:p>
            <a:r>
              <a:rPr lang="en-US" dirty="0" smtClean="0"/>
              <a:t>The key </a:t>
            </a:r>
            <a:r>
              <a:rPr lang="en-US" dirty="0"/>
              <a:t>word should be written up in the middle of the board and the new vocabulary relating to it can be written around it. Use </a:t>
            </a:r>
            <a:r>
              <a:rPr lang="en-US" dirty="0" err="1"/>
              <a:t>colourful</a:t>
            </a:r>
            <a:r>
              <a:rPr lang="en-US" dirty="0"/>
              <a:t> pens if writing on a whiteboard to </a:t>
            </a:r>
            <a:r>
              <a:rPr lang="en-US" dirty="0" err="1"/>
              <a:t>emphasise</a:t>
            </a:r>
            <a:r>
              <a:rPr lang="en-US" dirty="0"/>
              <a:t> different word types.</a:t>
            </a:r>
            <a:endParaRPr lang="ru-RU" dirty="0"/>
          </a:p>
        </p:txBody>
      </p:sp>
    </p:spTree>
    <p:extLst>
      <p:ext uri="{BB962C8B-B14F-4D97-AF65-F5344CB8AC3E}">
        <p14:creationId xmlns:p14="http://schemas.microsoft.com/office/powerpoint/2010/main" val="3378163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Matching columns</a:t>
            </a:r>
            <a:endParaRPr lang="ru-RU" dirty="0"/>
          </a:p>
        </p:txBody>
      </p:sp>
      <p:sp>
        <p:nvSpPr>
          <p:cNvPr id="3" name="Объект 2"/>
          <p:cNvSpPr>
            <a:spLocks noGrp="1"/>
          </p:cNvSpPr>
          <p:nvPr>
            <p:ph idx="1"/>
          </p:nvPr>
        </p:nvSpPr>
        <p:spPr/>
        <p:txBody>
          <a:bodyPr>
            <a:normAutofit/>
          </a:bodyPr>
          <a:lstStyle/>
          <a:p>
            <a:pPr fontAlgn="base"/>
            <a:r>
              <a:rPr lang="en-US" dirty="0"/>
              <a:t>A</a:t>
            </a:r>
            <a:r>
              <a:rPr lang="en-US" dirty="0" smtClean="0"/>
              <a:t> </a:t>
            </a:r>
            <a:r>
              <a:rPr lang="en-US" dirty="0"/>
              <a:t>useful way to test if students have understood the meanings of this new vocabulary is to ask them to match new words from one column with definitions from another column.</a:t>
            </a:r>
          </a:p>
          <a:p>
            <a:pPr fontAlgn="base"/>
            <a:r>
              <a:rPr lang="en-US" dirty="0" smtClean="0"/>
              <a:t>The </a:t>
            </a:r>
            <a:r>
              <a:rPr lang="en-US" dirty="0"/>
              <a:t>new words are numbered in column one, and the definitions are mixed up and lettered in column two.</a:t>
            </a:r>
          </a:p>
          <a:p>
            <a:endParaRPr lang="ru-RU" dirty="0"/>
          </a:p>
        </p:txBody>
      </p:sp>
    </p:spTree>
    <p:extLst>
      <p:ext uri="{BB962C8B-B14F-4D97-AF65-F5344CB8AC3E}">
        <p14:creationId xmlns:p14="http://schemas.microsoft.com/office/powerpoint/2010/main" val="39055696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fontAlgn="base"/>
            <a:r>
              <a:rPr lang="en-US" sz="2400" b="1" dirty="0" smtClean="0"/>
              <a:t/>
            </a:r>
            <a:br>
              <a:rPr lang="en-US" sz="2400" b="1" dirty="0" smtClean="0"/>
            </a:br>
            <a:r>
              <a:rPr lang="en-US" sz="2400" b="1" dirty="0" smtClean="0"/>
              <a:t>Graphics </a:t>
            </a:r>
            <a:r>
              <a:rPr lang="en-US" sz="2400" b="1" dirty="0" err="1"/>
              <a:t>organisers</a:t>
            </a:r>
            <a:r>
              <a:rPr lang="en-US" sz="2400" dirty="0"/>
              <a:t/>
            </a:r>
            <a:br>
              <a:rPr lang="en-US" sz="2400" dirty="0"/>
            </a:br>
            <a:r>
              <a:rPr lang="en-US" sz="2400" dirty="0"/>
              <a:t>A simple graphic </a:t>
            </a:r>
            <a:r>
              <a:rPr lang="en-US" sz="2400" dirty="0" err="1"/>
              <a:t>organiser</a:t>
            </a:r>
            <a:r>
              <a:rPr lang="en-US" sz="2400" dirty="0"/>
              <a:t> can be an effective method to help students master their knowledge of new words.</a:t>
            </a:r>
            <a:br>
              <a:rPr lang="en-US" sz="2400" dirty="0"/>
            </a:br>
            <a:endParaRPr lang="ru-RU" sz="24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600200"/>
            <a:ext cx="8280919" cy="4781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16433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
            </a:r>
            <a:br>
              <a:rPr lang="en-US" b="1" dirty="0" smtClean="0"/>
            </a:br>
            <a:r>
              <a:rPr lang="en-US" b="1" dirty="0" smtClean="0"/>
              <a:t>Graphics </a:t>
            </a:r>
            <a:r>
              <a:rPr lang="en-US" b="1" dirty="0" err="1"/>
              <a:t>organisers</a:t>
            </a:r>
            <a:r>
              <a:rPr lang="en-US" dirty="0"/>
              <a:t/>
            </a:r>
            <a:br>
              <a:rPr lang="en-US" dirty="0"/>
            </a:br>
            <a:endParaRPr lang="ru-RU"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196752"/>
            <a:ext cx="7848871"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37547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Idioms</a:t>
            </a:r>
            <a:endParaRPr lang="ru-RU" b="1" dirty="0"/>
          </a:p>
        </p:txBody>
      </p:sp>
      <p:sp>
        <p:nvSpPr>
          <p:cNvPr id="3" name="Объект 2"/>
          <p:cNvSpPr>
            <a:spLocks noGrp="1"/>
          </p:cNvSpPr>
          <p:nvPr>
            <p:ph idx="1"/>
          </p:nvPr>
        </p:nvSpPr>
        <p:spPr/>
        <p:txBody>
          <a:bodyPr>
            <a:normAutofit fontScale="92500" lnSpcReduction="10000"/>
          </a:bodyPr>
          <a:lstStyle/>
          <a:p>
            <a:r>
              <a:rPr lang="en-US" dirty="0"/>
              <a:t>Idioms are common features of every day language and are an important part of advanced language use and a major step towards fluency.</a:t>
            </a:r>
          </a:p>
          <a:p>
            <a:endParaRPr lang="en-US" dirty="0"/>
          </a:p>
          <a:p>
            <a:r>
              <a:rPr lang="en-US" dirty="0"/>
              <a:t>Idioms can be introduced to the ESL classroom through authentic reading materials such as informal text from magazines, low-brow newspapers, letters, comic strips, pop songs, dialogue from radio or television, popular films and soaps.</a:t>
            </a:r>
            <a:endParaRPr lang="ru-RU" dirty="0"/>
          </a:p>
        </p:txBody>
      </p:sp>
    </p:spTree>
    <p:extLst>
      <p:ext uri="{BB962C8B-B14F-4D97-AF65-F5344CB8AC3E}">
        <p14:creationId xmlns:p14="http://schemas.microsoft.com/office/powerpoint/2010/main" val="8063073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Collocations</a:t>
            </a:r>
            <a:br>
              <a:rPr lang="en-US" b="1" dirty="0"/>
            </a:br>
            <a:endParaRPr lang="ru-RU" dirty="0"/>
          </a:p>
        </p:txBody>
      </p:sp>
      <p:sp>
        <p:nvSpPr>
          <p:cNvPr id="3" name="Объект 2"/>
          <p:cNvSpPr>
            <a:spLocks noGrp="1"/>
          </p:cNvSpPr>
          <p:nvPr>
            <p:ph idx="1"/>
          </p:nvPr>
        </p:nvSpPr>
        <p:spPr/>
        <p:txBody>
          <a:bodyPr>
            <a:normAutofit lnSpcReduction="10000"/>
          </a:bodyPr>
          <a:lstStyle/>
          <a:p>
            <a:pPr algn="just"/>
            <a:r>
              <a:rPr lang="en-US" sz="2800" b="1" dirty="0">
                <a:latin typeface="Times New Roman" panose="02020603050405020304" pitchFamily="18" charset="0"/>
                <a:cs typeface="Times New Roman" panose="02020603050405020304" pitchFamily="18" charset="0"/>
              </a:rPr>
              <a:t>Lexical collocations</a:t>
            </a:r>
            <a:r>
              <a:rPr lang="en-US" sz="2800" dirty="0">
                <a:latin typeface="Times New Roman" panose="02020603050405020304" pitchFamily="18" charset="0"/>
                <a:cs typeface="Times New Roman" panose="02020603050405020304" pitchFamily="18" charset="0"/>
              </a:rPr>
              <a:t> are made up of combinations of lexical items such as nouns, adjectives, adverbs and verbs. Examples of lexical collocations are: dripping tap, </a:t>
            </a:r>
            <a:r>
              <a:rPr lang="en-US" sz="2800" dirty="0" smtClean="0">
                <a:latin typeface="Times New Roman" panose="02020603050405020304" pitchFamily="18" charset="0"/>
                <a:cs typeface="Times New Roman" panose="02020603050405020304" pitchFamily="18" charset="0"/>
              </a:rPr>
              <a:t>hopelessly addicted</a:t>
            </a:r>
            <a:r>
              <a:rPr lang="en-US" sz="2800" dirty="0">
                <a:latin typeface="Times New Roman" panose="02020603050405020304" pitchFamily="18" charset="0"/>
                <a:cs typeface="Times New Roman" panose="02020603050405020304" pitchFamily="18" charset="0"/>
              </a:rPr>
              <a:t>, cook dinner, happy birthday, great expectations</a:t>
            </a:r>
            <a:r>
              <a:rPr lang="en-US" sz="2800" dirty="0" smtClean="0">
                <a:latin typeface="Times New Roman" panose="02020603050405020304" pitchFamily="18" charset="0"/>
                <a:cs typeface="Times New Roman" panose="02020603050405020304" pitchFamily="18" charset="0"/>
              </a:rPr>
              <a:t>.</a:t>
            </a:r>
          </a:p>
          <a:p>
            <a:pPr marL="0" indent="0" algn="just">
              <a:buNone/>
            </a:pPr>
            <a:endParaRPr lang="ru-RU" sz="2800" dirty="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More</a:t>
            </a:r>
            <a:r>
              <a:rPr lang="en-US" sz="2800" dirty="0">
                <a:latin typeface="Times New Roman" panose="02020603050405020304" pitchFamily="18" charset="0"/>
                <a:cs typeface="Times New Roman" panose="02020603050405020304" pitchFamily="18" charset="0"/>
              </a:rPr>
              <a:t> idiomatic phrases such as ‘</a:t>
            </a:r>
            <a:r>
              <a:rPr lang="en-US" sz="2800" dirty="0" err="1">
                <a:latin typeface="Times New Roman" panose="02020603050405020304" pitchFamily="18" charset="0"/>
                <a:cs typeface="Times New Roman" panose="02020603050405020304" pitchFamily="18" charset="0"/>
              </a:rPr>
              <a:t>practise</a:t>
            </a:r>
            <a:r>
              <a:rPr lang="en-US" sz="2800" dirty="0">
                <a:latin typeface="Times New Roman" panose="02020603050405020304" pitchFamily="18" charset="0"/>
                <a:cs typeface="Times New Roman" panose="02020603050405020304" pitchFamily="18" charset="0"/>
              </a:rPr>
              <a:t> makes perfect’, ‘it’s a high mountain to climb’ or ‘it glides like a knife through butter’ are good for fluency and help with understanding commonly used similes.</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5593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9792" y="274638"/>
            <a:ext cx="5987008" cy="1143000"/>
          </a:xfrm>
        </p:spPr>
        <p:txBody>
          <a:bodyPr/>
          <a:lstStyle/>
          <a:p>
            <a:r>
              <a:rPr lang="en-US" b="1" dirty="0" smtClean="0"/>
              <a:t>References</a:t>
            </a:r>
            <a:endParaRPr lang="ru-RU" b="1" dirty="0"/>
          </a:p>
        </p:txBody>
      </p:sp>
      <p:sp>
        <p:nvSpPr>
          <p:cNvPr id="3" name="Содержимое 2"/>
          <p:cNvSpPr>
            <a:spLocks noGrp="1"/>
          </p:cNvSpPr>
          <p:nvPr>
            <p:ph idx="1"/>
          </p:nvPr>
        </p:nvSpPr>
        <p:spPr>
          <a:xfrm>
            <a:off x="3059832" y="1600200"/>
            <a:ext cx="5626968" cy="4525963"/>
          </a:xfrm>
        </p:spPr>
        <p:txBody>
          <a:bodyPr>
            <a:normAutofit fontScale="55000" lnSpcReduction="20000"/>
          </a:bodyPr>
          <a:lstStyle/>
          <a:p>
            <a:pPr>
              <a:buNone/>
            </a:pPr>
            <a:r>
              <a:rPr lang="en-US" dirty="0" smtClean="0"/>
              <a:t>	</a:t>
            </a:r>
            <a:r>
              <a:rPr lang="ru-RU" dirty="0" smtClean="0"/>
              <a:t>1. </a:t>
            </a:r>
            <a:r>
              <a:rPr lang="ru-RU" dirty="0" err="1" smtClean="0"/>
              <a:t>Кунанбаева</a:t>
            </a:r>
            <a:r>
              <a:rPr lang="ru-RU" dirty="0" smtClean="0"/>
              <a:t>  С.С. Современное иноязычное образование: методология и теории. - </a:t>
            </a:r>
            <a:r>
              <a:rPr lang="ru-RU" dirty="0" err="1" smtClean="0"/>
              <a:t>Алматы</a:t>
            </a:r>
            <a:r>
              <a:rPr lang="ru-RU" dirty="0" smtClean="0"/>
              <a:t>, 2005.-264с.</a:t>
            </a:r>
          </a:p>
          <a:p>
            <a:pPr>
              <a:buNone/>
            </a:pPr>
            <a:r>
              <a:rPr lang="en-US" dirty="0" smtClean="0"/>
              <a:t>	</a:t>
            </a:r>
            <a:r>
              <a:rPr lang="ru-RU" dirty="0" smtClean="0"/>
              <a:t>2.Гальскова Н.Д. Современная методика обучения иностранным языкам в школе. – М., 2000.</a:t>
            </a:r>
          </a:p>
          <a:p>
            <a:pPr>
              <a:buNone/>
            </a:pPr>
            <a:r>
              <a:rPr lang="en-US" dirty="0" smtClean="0"/>
              <a:t>	</a:t>
            </a:r>
            <a:r>
              <a:rPr lang="ru-RU" dirty="0" smtClean="0"/>
              <a:t>3.Гальскова Н.Д., Никитенко З.Н. Теория и практика обучения иностранному языку. Начальная школа. Методическое пособие.- М., 2004.</a:t>
            </a:r>
          </a:p>
          <a:p>
            <a:pPr>
              <a:buNone/>
            </a:pPr>
            <a:r>
              <a:rPr lang="en-US" dirty="0" smtClean="0"/>
              <a:t>	</a:t>
            </a:r>
            <a:r>
              <a:rPr lang="ru-RU" dirty="0" smtClean="0"/>
              <a:t>4.Кунанбаева   С.С.   Теория   и   практика   современного   иноязычного образования. </a:t>
            </a:r>
            <a:r>
              <a:rPr lang="ru-RU" dirty="0" err="1" smtClean="0"/>
              <a:t>Алматы</a:t>
            </a:r>
            <a:r>
              <a:rPr lang="ru-RU" dirty="0" smtClean="0"/>
              <a:t>. 2010. 344с</a:t>
            </a:r>
          </a:p>
          <a:p>
            <a:pPr lvl="0">
              <a:buNone/>
            </a:pPr>
            <a:r>
              <a:rPr lang="en-US" dirty="0" smtClean="0"/>
              <a:t>	5. </a:t>
            </a:r>
            <a:r>
              <a:rPr lang="ru-RU" dirty="0" smtClean="0"/>
              <a:t>К.В. Фокина, Л.Н. </a:t>
            </a:r>
            <a:r>
              <a:rPr lang="ru-RU" dirty="0" err="1" smtClean="0"/>
              <a:t>Тернова</a:t>
            </a:r>
            <a:r>
              <a:rPr lang="ru-RU" dirty="0" smtClean="0"/>
              <a:t>, Н. В. </a:t>
            </a:r>
            <a:r>
              <a:rPr lang="ru-RU" dirty="0" err="1" smtClean="0"/>
              <a:t>Костычева</a:t>
            </a:r>
            <a:r>
              <a:rPr lang="ru-RU" dirty="0" smtClean="0"/>
              <a:t>. «Методика преподавания </a:t>
            </a:r>
            <a:r>
              <a:rPr lang="ru-RU" dirty="0" err="1" smtClean="0"/>
              <a:t>ин.языка</a:t>
            </a:r>
            <a:r>
              <a:rPr lang="ru-RU" dirty="0" smtClean="0"/>
              <a:t>», Высшее образование. </a:t>
            </a:r>
            <a:r>
              <a:rPr lang="en-US" dirty="0" smtClean="0"/>
              <a:t>2008.</a:t>
            </a:r>
            <a:endParaRPr lang="ru-RU" dirty="0" smtClean="0"/>
          </a:p>
          <a:p>
            <a:pPr>
              <a:buNone/>
            </a:pPr>
            <a:r>
              <a:rPr lang="en-US" dirty="0" smtClean="0"/>
              <a:t>	6. Ideas for using flash cards. </a:t>
            </a:r>
            <a:r>
              <a:rPr lang="en-US" u="sng" dirty="0" smtClean="0">
                <a:hlinkClick r:id="rId2"/>
              </a:rPr>
              <a:t>https://www.youtube.com/watch?v=X9KebTgfLJI</a:t>
            </a:r>
            <a:endParaRPr lang="ru-RU" dirty="0"/>
          </a:p>
        </p:txBody>
      </p:sp>
      <p:pic>
        <p:nvPicPr>
          <p:cNvPr id="4" name="Рисунок 1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8451" y="279402"/>
            <a:ext cx="1825277"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All languages have 3 main parts: </a:t>
            </a:r>
            <a:endParaRPr lang="ru-RU" dirty="0"/>
          </a:p>
        </p:txBody>
      </p:sp>
      <p:sp>
        <p:nvSpPr>
          <p:cNvPr id="3" name="Объект 2"/>
          <p:cNvSpPr>
            <a:spLocks noGrp="1"/>
          </p:cNvSpPr>
          <p:nvPr>
            <p:ph idx="1"/>
          </p:nvPr>
        </p:nvSpPr>
        <p:spPr/>
        <p:txBody>
          <a:bodyPr>
            <a:normAutofit/>
          </a:bodyPr>
          <a:lstStyle/>
          <a:p>
            <a:pPr>
              <a:buFont typeface="Wingdings" panose="05000000000000000000" pitchFamily="2" charset="2"/>
              <a:buChar char="ü"/>
            </a:pPr>
            <a:r>
              <a:rPr lang="en-US" b="1" dirty="0" smtClean="0"/>
              <a:t>Words</a:t>
            </a:r>
            <a:r>
              <a:rPr lang="en-US" dirty="0" smtClean="0"/>
              <a:t> (vocabulary)</a:t>
            </a:r>
          </a:p>
          <a:p>
            <a:pPr>
              <a:buFont typeface="Wingdings" panose="05000000000000000000" pitchFamily="2" charset="2"/>
              <a:buChar char="ü"/>
            </a:pPr>
            <a:r>
              <a:rPr lang="en-US" b="1" dirty="0" smtClean="0"/>
              <a:t>Rules</a:t>
            </a:r>
            <a:r>
              <a:rPr lang="en-US" dirty="0" smtClean="0"/>
              <a:t> (grammar)</a:t>
            </a:r>
          </a:p>
          <a:p>
            <a:pPr>
              <a:buFont typeface="Wingdings" panose="05000000000000000000" pitchFamily="2" charset="2"/>
              <a:buChar char="ü"/>
            </a:pPr>
            <a:r>
              <a:rPr lang="en-US" b="1" dirty="0" smtClean="0"/>
              <a:t>Sounds</a:t>
            </a:r>
            <a:r>
              <a:rPr lang="en-US" dirty="0" smtClean="0"/>
              <a:t> (pronunciation)</a:t>
            </a:r>
          </a:p>
          <a:p>
            <a:pPr>
              <a:buFont typeface="Wingdings" panose="05000000000000000000" pitchFamily="2" charset="2"/>
              <a:buChar char="ü"/>
            </a:pPr>
            <a:endParaRPr lang="en-US" dirty="0"/>
          </a:p>
          <a:p>
            <a:pPr>
              <a:buFont typeface="Wingdings" panose="05000000000000000000" pitchFamily="2" charset="2"/>
              <a:buChar char="ü"/>
            </a:pPr>
            <a:r>
              <a:rPr lang="en-US" dirty="0" smtClean="0"/>
              <a:t>How many words does a typical native speaker know?</a:t>
            </a:r>
          </a:p>
          <a:p>
            <a:pPr>
              <a:buFont typeface="Wingdings" panose="05000000000000000000" pitchFamily="2" charset="2"/>
              <a:buChar char="§"/>
            </a:pPr>
            <a:r>
              <a:rPr lang="en-US" dirty="0" smtClean="0"/>
              <a:t>20 000 (</a:t>
            </a:r>
            <a:r>
              <a:rPr lang="en-US" dirty="0" err="1" smtClean="0"/>
              <a:t>Goulden</a:t>
            </a:r>
            <a:r>
              <a:rPr lang="en-US" dirty="0" smtClean="0"/>
              <a:t>, Nation, Read, 2000)</a:t>
            </a:r>
            <a:endParaRPr lang="en-US" dirty="0"/>
          </a:p>
          <a:p>
            <a:pPr marL="0" indent="0">
              <a:buNone/>
            </a:pPr>
            <a:endParaRPr lang="ru-RU" b="1" dirty="0">
              <a:solidFill>
                <a:srgbClr val="FF0000"/>
              </a:solidFill>
            </a:endParaRPr>
          </a:p>
        </p:txBody>
      </p:sp>
    </p:spTree>
    <p:extLst>
      <p:ext uri="{BB962C8B-B14F-4D97-AF65-F5344CB8AC3E}">
        <p14:creationId xmlns:p14="http://schemas.microsoft.com/office/powerpoint/2010/main" val="52150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buNone/>
            </a:pPr>
            <a:r>
              <a:rPr lang="en-US" dirty="0" smtClean="0"/>
              <a:t>       </a:t>
            </a:r>
          </a:p>
          <a:p>
            <a:pPr marL="0" indent="0">
              <a:buNone/>
            </a:pPr>
            <a:r>
              <a:rPr lang="en-US" dirty="0"/>
              <a:t> </a:t>
            </a:r>
            <a:r>
              <a:rPr lang="en-US" dirty="0" smtClean="0"/>
              <a:t>        friendship                             friends</a:t>
            </a:r>
            <a:endParaRPr lang="en-US" dirty="0"/>
          </a:p>
          <a:p>
            <a:pPr marL="0" indent="0" algn="ctr">
              <a:buNone/>
            </a:pPr>
            <a:r>
              <a:rPr lang="en-US" b="1" dirty="0" smtClean="0"/>
              <a:t>Friend</a:t>
            </a:r>
          </a:p>
          <a:p>
            <a:pPr marL="0" indent="0" algn="ctr">
              <a:buNone/>
            </a:pPr>
            <a:endParaRPr lang="en-US" dirty="0"/>
          </a:p>
          <a:p>
            <a:pPr marL="0" indent="0" algn="ctr">
              <a:buNone/>
            </a:pPr>
            <a:r>
              <a:rPr lang="en-US" dirty="0" smtClean="0"/>
              <a:t>     friendly                                        friendless</a:t>
            </a:r>
          </a:p>
          <a:p>
            <a:pPr marL="0" indent="0" algn="ctr">
              <a:buNone/>
            </a:pPr>
            <a:r>
              <a:rPr lang="en-US" dirty="0" smtClean="0"/>
              <a:t>friendliest</a:t>
            </a:r>
            <a:endParaRPr lang="ru-RU" dirty="0"/>
          </a:p>
        </p:txBody>
      </p:sp>
      <p:cxnSp>
        <p:nvCxnSpPr>
          <p:cNvPr id="5" name="Прямая со стрелкой 4"/>
          <p:cNvCxnSpPr/>
          <p:nvPr/>
        </p:nvCxnSpPr>
        <p:spPr>
          <a:xfrm flipV="1">
            <a:off x="4788024" y="2492896"/>
            <a:ext cx="864096" cy="2700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flipH="1" flipV="1">
            <a:off x="3095836" y="2600908"/>
            <a:ext cx="1188132" cy="1620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flipH="1">
            <a:off x="2339752" y="3356992"/>
            <a:ext cx="1656184"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4499992" y="3501008"/>
            <a:ext cx="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a:off x="5112060" y="3501008"/>
            <a:ext cx="1332148"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8442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 Some opening questions</a:t>
            </a:r>
            <a:br>
              <a:rPr lang="en-US" b="1" dirty="0"/>
            </a:br>
            <a:endParaRPr lang="ru-RU" dirty="0"/>
          </a:p>
        </p:txBody>
      </p:sp>
      <p:sp>
        <p:nvSpPr>
          <p:cNvPr id="3" name="Объект 2"/>
          <p:cNvSpPr>
            <a:spLocks noGrp="1"/>
          </p:cNvSpPr>
          <p:nvPr>
            <p:ph idx="1"/>
          </p:nvPr>
        </p:nvSpPr>
        <p:spPr/>
        <p:txBody>
          <a:bodyPr/>
          <a:lstStyle/>
          <a:p>
            <a:pPr marL="0" indent="0">
              <a:buNone/>
            </a:pPr>
            <a:r>
              <a:rPr lang="en-US" b="1" dirty="0" smtClean="0">
                <a:solidFill>
                  <a:srgbClr val="FF0000"/>
                </a:solidFill>
              </a:rPr>
              <a:t>1</a:t>
            </a:r>
            <a:r>
              <a:rPr lang="en-US" b="1" dirty="0">
                <a:solidFill>
                  <a:srgbClr val="FF0000"/>
                </a:solidFill>
              </a:rPr>
              <a:t>. How many words do you think there are in the English language?</a:t>
            </a:r>
          </a:p>
          <a:p>
            <a:pPr>
              <a:buFont typeface="Wingdings" panose="05000000000000000000" pitchFamily="2" charset="2"/>
              <a:buChar char="§"/>
            </a:pPr>
            <a:r>
              <a:rPr lang="en-US" b="1" dirty="0" smtClean="0"/>
              <a:t>1 000 000 (Stanford research group, 2008)</a:t>
            </a:r>
          </a:p>
          <a:p>
            <a:pPr>
              <a:buFont typeface="Wingdings" panose="05000000000000000000" pitchFamily="2" charset="2"/>
              <a:buChar char="§"/>
            </a:pPr>
            <a:r>
              <a:rPr lang="en-US" b="1" dirty="0" smtClean="0"/>
              <a:t>350 000 (Oxford English Dictionary)</a:t>
            </a:r>
            <a:endParaRPr lang="en-US" b="1" dirty="0"/>
          </a:p>
          <a:p>
            <a:pPr marL="0" indent="0">
              <a:buNone/>
            </a:pPr>
            <a:endParaRPr lang="ru-RU" dirty="0"/>
          </a:p>
        </p:txBody>
      </p:sp>
    </p:spTree>
    <p:extLst>
      <p:ext uri="{BB962C8B-B14F-4D97-AF65-F5344CB8AC3E}">
        <p14:creationId xmlns:p14="http://schemas.microsoft.com/office/powerpoint/2010/main" val="3529988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High frequency words</a:t>
            </a:r>
            <a:endParaRPr lang="ru-RU" dirty="0"/>
          </a:p>
        </p:txBody>
      </p:sp>
      <p:sp>
        <p:nvSpPr>
          <p:cNvPr id="3" name="Объект 2"/>
          <p:cNvSpPr>
            <a:spLocks noGrp="1"/>
          </p:cNvSpPr>
          <p:nvPr>
            <p:ph idx="1"/>
          </p:nvPr>
        </p:nvSpPr>
        <p:spPr/>
        <p:txBody>
          <a:bodyPr>
            <a:normAutofit fontScale="85000" lnSpcReduction="20000"/>
          </a:bodyPr>
          <a:lstStyle/>
          <a:p>
            <a:r>
              <a:rPr lang="en-US" dirty="0" smtClean="0">
                <a:solidFill>
                  <a:srgbClr val="FF0000"/>
                </a:solidFill>
              </a:rPr>
              <a:t>700</a:t>
            </a:r>
            <a:r>
              <a:rPr lang="en-US" dirty="0" smtClean="0"/>
              <a:t> key words = </a:t>
            </a:r>
            <a:r>
              <a:rPr lang="en-US" dirty="0" smtClean="0">
                <a:solidFill>
                  <a:srgbClr val="FF0000"/>
                </a:solidFill>
              </a:rPr>
              <a:t>94%</a:t>
            </a:r>
            <a:r>
              <a:rPr lang="en-US" dirty="0" smtClean="0"/>
              <a:t> of day to day spoken use</a:t>
            </a:r>
            <a:endParaRPr lang="en-US" dirty="0"/>
          </a:p>
          <a:p>
            <a:r>
              <a:rPr lang="en-US" dirty="0" smtClean="0"/>
              <a:t>Meaning words </a:t>
            </a:r>
            <a:r>
              <a:rPr lang="en-US" dirty="0" smtClean="0">
                <a:solidFill>
                  <a:srgbClr val="FF0000"/>
                </a:solidFill>
              </a:rPr>
              <a:t>VS</a:t>
            </a:r>
            <a:r>
              <a:rPr lang="en-US" dirty="0" smtClean="0"/>
              <a:t> Grammar words</a:t>
            </a:r>
          </a:p>
          <a:p>
            <a:endParaRPr lang="en-US" dirty="0"/>
          </a:p>
          <a:p>
            <a:pPr marL="0" indent="0" algn="ctr">
              <a:buNone/>
            </a:pPr>
            <a:r>
              <a:rPr lang="en-US" b="1" dirty="0" smtClean="0"/>
              <a:t>Most common 20 words in English</a:t>
            </a:r>
          </a:p>
          <a:p>
            <a:pPr marL="0" indent="0">
              <a:buNone/>
            </a:pPr>
            <a:r>
              <a:rPr lang="en-US" dirty="0" smtClean="0"/>
              <a:t>	be 		of		that		he</a:t>
            </a:r>
          </a:p>
          <a:p>
            <a:pPr marL="0" indent="0">
              <a:buNone/>
            </a:pPr>
            <a:r>
              <a:rPr lang="en-US" dirty="0" smtClean="0"/>
              <a:t>	the		you		we		this</a:t>
            </a:r>
          </a:p>
          <a:p>
            <a:pPr marL="0" indent="0">
              <a:buNone/>
            </a:pPr>
            <a:r>
              <a:rPr lang="en-US" dirty="0" smtClean="0"/>
              <a:t>	and		it		not		for</a:t>
            </a:r>
          </a:p>
          <a:p>
            <a:pPr marL="0" indent="0">
              <a:buNone/>
            </a:pPr>
            <a:r>
              <a:rPr lang="en-US" dirty="0" smtClean="0"/>
              <a:t>	to 		in		they		on </a:t>
            </a:r>
          </a:p>
          <a:p>
            <a:pPr marL="0" indent="0">
              <a:buNone/>
            </a:pPr>
            <a:r>
              <a:rPr lang="en-US" dirty="0" smtClean="0"/>
              <a:t>	a		have		do		but</a:t>
            </a:r>
          </a:p>
          <a:p>
            <a:pPr marL="0" indent="0">
              <a:buNone/>
            </a:pPr>
            <a:r>
              <a:rPr lang="en-US" dirty="0" smtClean="0"/>
              <a:t> </a:t>
            </a:r>
            <a:endParaRPr lang="ru-RU" dirty="0"/>
          </a:p>
        </p:txBody>
      </p:sp>
    </p:spTree>
    <p:extLst>
      <p:ext uri="{BB962C8B-B14F-4D97-AF65-F5344CB8AC3E}">
        <p14:creationId xmlns:p14="http://schemas.microsoft.com/office/powerpoint/2010/main" val="1050026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Grammatical words</a:t>
            </a:r>
            <a:endParaRPr lang="ru-RU" b="1" dirty="0"/>
          </a:p>
        </p:txBody>
      </p:sp>
      <p:sp>
        <p:nvSpPr>
          <p:cNvPr id="3" name="Объект 2"/>
          <p:cNvSpPr>
            <a:spLocks noGrp="1"/>
          </p:cNvSpPr>
          <p:nvPr>
            <p:ph idx="1"/>
          </p:nvPr>
        </p:nvSpPr>
        <p:spPr/>
        <p:txBody>
          <a:bodyPr/>
          <a:lstStyle/>
          <a:p>
            <a:pPr marL="0" indent="0">
              <a:buNone/>
            </a:pPr>
            <a:r>
              <a:rPr lang="en-US" b="1" dirty="0" smtClean="0"/>
              <a:t>Articles	Auxiliary       Preposition      Pronoun</a:t>
            </a:r>
          </a:p>
          <a:p>
            <a:pPr marL="0" indent="0">
              <a:buNone/>
            </a:pPr>
            <a:r>
              <a:rPr lang="en-US" b="1" dirty="0"/>
              <a:t>	</a:t>
            </a:r>
            <a:r>
              <a:rPr lang="en-US" b="1" dirty="0" smtClean="0"/>
              <a:t>	   verbs</a:t>
            </a:r>
          </a:p>
          <a:p>
            <a:pPr marL="0" indent="0">
              <a:buNone/>
            </a:pPr>
            <a:r>
              <a:rPr lang="en-US" dirty="0" smtClean="0"/>
              <a:t>a		is			of			he</a:t>
            </a:r>
          </a:p>
          <a:p>
            <a:pPr marL="0" indent="0">
              <a:buNone/>
            </a:pPr>
            <a:r>
              <a:rPr lang="en-US" dirty="0" smtClean="0"/>
              <a:t>an		was			in			her</a:t>
            </a:r>
          </a:p>
          <a:p>
            <a:pPr marL="0" indent="0">
              <a:buNone/>
            </a:pPr>
            <a:r>
              <a:rPr lang="en-US" dirty="0"/>
              <a:t>t</a:t>
            </a:r>
            <a:r>
              <a:rPr lang="en-US" dirty="0" smtClean="0"/>
              <a:t>he		do			for			it</a:t>
            </a:r>
          </a:p>
          <a:p>
            <a:pPr marL="0" indent="0">
              <a:buNone/>
            </a:pPr>
            <a:r>
              <a:rPr lang="en-US" dirty="0"/>
              <a:t> </a:t>
            </a:r>
            <a:r>
              <a:rPr lang="en-US" dirty="0" smtClean="0"/>
              <a:t>          	have</a:t>
            </a:r>
            <a:endParaRPr lang="en-US" dirty="0"/>
          </a:p>
        </p:txBody>
      </p:sp>
    </p:spTree>
    <p:extLst>
      <p:ext uri="{BB962C8B-B14F-4D97-AF65-F5344CB8AC3E}">
        <p14:creationId xmlns:p14="http://schemas.microsoft.com/office/powerpoint/2010/main" val="2202941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Meaning words (550)</a:t>
            </a:r>
            <a:endParaRPr lang="ru-RU" b="1" dirty="0"/>
          </a:p>
        </p:txBody>
      </p:sp>
      <p:sp>
        <p:nvSpPr>
          <p:cNvPr id="3" name="Объект 2"/>
          <p:cNvSpPr>
            <a:spLocks noGrp="1"/>
          </p:cNvSpPr>
          <p:nvPr>
            <p:ph idx="1"/>
          </p:nvPr>
        </p:nvSpPr>
        <p:spPr>
          <a:xfrm>
            <a:off x="457200" y="1340768"/>
            <a:ext cx="8229600" cy="4785395"/>
          </a:xfrm>
        </p:spPr>
        <p:txBody>
          <a:bodyPr>
            <a:normAutofit lnSpcReduction="10000"/>
          </a:bodyPr>
          <a:lstStyle/>
          <a:p>
            <a:pPr marL="0" indent="0">
              <a:buNone/>
            </a:pPr>
            <a:r>
              <a:rPr lang="en-US" b="1" dirty="0" smtClean="0"/>
              <a:t> Nouns		Verbs		Adjectives</a:t>
            </a:r>
          </a:p>
          <a:p>
            <a:pPr marL="0" indent="0">
              <a:buNone/>
            </a:pPr>
            <a:r>
              <a:rPr lang="en-US" dirty="0" smtClean="0"/>
              <a:t>   person		think			long</a:t>
            </a:r>
          </a:p>
          <a:p>
            <a:pPr marL="0" indent="0">
              <a:buNone/>
            </a:pPr>
            <a:r>
              <a:rPr lang="en-US" dirty="0"/>
              <a:t> </a:t>
            </a:r>
            <a:r>
              <a:rPr lang="en-US" dirty="0" smtClean="0"/>
              <a:t>   time		say			old</a:t>
            </a:r>
          </a:p>
          <a:p>
            <a:pPr marL="0" indent="0">
              <a:buNone/>
            </a:pPr>
            <a:r>
              <a:rPr lang="en-US" dirty="0" smtClean="0"/>
              <a:t>  question		want			high</a:t>
            </a:r>
            <a:endParaRPr lang="en-US" dirty="0"/>
          </a:p>
          <a:p>
            <a:pPr marL="0" indent="0" algn="ctr">
              <a:buNone/>
            </a:pPr>
            <a:endParaRPr lang="en-US" dirty="0" smtClean="0">
              <a:solidFill>
                <a:srgbClr val="FF0000"/>
              </a:solidFill>
            </a:endParaRPr>
          </a:p>
          <a:p>
            <a:pPr marL="0" indent="0" algn="ctr">
              <a:buNone/>
            </a:pPr>
            <a:r>
              <a:rPr lang="en-US" dirty="0" smtClean="0">
                <a:solidFill>
                  <a:srgbClr val="FF0000"/>
                </a:solidFill>
              </a:rPr>
              <a:t>You need to be able to identify nouns, verbs, adjectives </a:t>
            </a:r>
          </a:p>
          <a:p>
            <a:pPr marL="0" indent="0" algn="ctr">
              <a:buNone/>
            </a:pPr>
            <a:r>
              <a:rPr lang="en-US" dirty="0" smtClean="0"/>
              <a:t>Sentence: “The small child sat next to his young mother”.</a:t>
            </a:r>
            <a:endParaRPr lang="ru-RU" dirty="0"/>
          </a:p>
        </p:txBody>
      </p:sp>
    </p:spTree>
    <p:extLst>
      <p:ext uri="{BB962C8B-B14F-4D97-AF65-F5344CB8AC3E}">
        <p14:creationId xmlns:p14="http://schemas.microsoft.com/office/powerpoint/2010/main" val="3199438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404664"/>
            <a:ext cx="7776864" cy="1152128"/>
          </a:xfrm>
        </p:spPr>
        <p:txBody>
          <a:bodyPr>
            <a:normAutofit/>
          </a:bodyPr>
          <a:lstStyle/>
          <a:p>
            <a:r>
              <a:rPr lang="en-US" sz="3200" b="1" dirty="0"/>
              <a:t>Why is Vocabulary Instruction Important? </a:t>
            </a:r>
            <a:endParaRPr lang="ru-RU" sz="3200" b="1" dirty="0">
              <a:latin typeface="Arial" pitchFamily="34" charset="0"/>
              <a:cs typeface="Arial" pitchFamily="34" charset="0"/>
            </a:endParaRPr>
          </a:p>
        </p:txBody>
      </p:sp>
      <p:sp>
        <p:nvSpPr>
          <p:cNvPr id="3" name="Содержимое 2"/>
          <p:cNvSpPr>
            <a:spLocks noGrp="1"/>
          </p:cNvSpPr>
          <p:nvPr>
            <p:ph idx="1"/>
          </p:nvPr>
        </p:nvSpPr>
        <p:spPr>
          <a:xfrm>
            <a:off x="1043608" y="1785926"/>
            <a:ext cx="7757464" cy="4697427"/>
          </a:xfrm>
        </p:spPr>
        <p:txBody>
          <a:bodyPr>
            <a:normAutofit/>
          </a:bodyPr>
          <a:lstStyle/>
          <a:p>
            <a:pPr>
              <a:buFont typeface="Wingdings" panose="05000000000000000000" pitchFamily="2" charset="2"/>
              <a:buChar char="ü"/>
            </a:pPr>
            <a:r>
              <a:rPr lang="en-US" dirty="0" smtClean="0"/>
              <a:t>I</a:t>
            </a:r>
            <a:r>
              <a:rPr lang="en-US" sz="2400" dirty="0" smtClean="0"/>
              <a:t>n </a:t>
            </a:r>
            <a:r>
              <a:rPr lang="en-US" sz="2400" dirty="0"/>
              <a:t>reading, vocabulary knowledge is essential to comprehending </a:t>
            </a:r>
            <a:r>
              <a:rPr lang="en-US" sz="2400" dirty="0" smtClean="0"/>
              <a:t>text. </a:t>
            </a:r>
          </a:p>
          <a:p>
            <a:pPr>
              <a:buFont typeface="Wingdings" panose="05000000000000000000" pitchFamily="2" charset="2"/>
              <a:buChar char="ü"/>
            </a:pPr>
            <a:r>
              <a:rPr lang="en-US" sz="2400" dirty="0" smtClean="0"/>
              <a:t>When </a:t>
            </a:r>
            <a:r>
              <a:rPr lang="en-US" sz="2400" dirty="0"/>
              <a:t>students do not understand at least 90% of the words in a text, they do not adequately understand what they </a:t>
            </a:r>
            <a:r>
              <a:rPr lang="en-US" sz="2400" dirty="0" smtClean="0"/>
              <a:t>read.</a:t>
            </a:r>
          </a:p>
          <a:p>
            <a:pPr>
              <a:buFont typeface="Wingdings" panose="05000000000000000000" pitchFamily="2" charset="2"/>
              <a:buChar char="ü"/>
            </a:pPr>
            <a:endParaRPr lang="ru-RU"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Teaching </a:t>
            </a:r>
            <a:r>
              <a:rPr lang="en-US" b="1" dirty="0"/>
              <a:t>active and passive vocabulary </a:t>
            </a:r>
            <a:br>
              <a:rPr lang="en-US" b="1" dirty="0"/>
            </a:br>
            <a:r>
              <a:rPr lang="en-US" b="1" dirty="0"/>
              <a:t> </a:t>
            </a:r>
            <a:br>
              <a:rPr lang="en-US" b="1" dirty="0"/>
            </a:br>
            <a:endParaRPr lang="ru-RU" dirty="0"/>
          </a:p>
        </p:txBody>
      </p:sp>
      <p:sp>
        <p:nvSpPr>
          <p:cNvPr id="3" name="Объект 2"/>
          <p:cNvSpPr>
            <a:spLocks noGrp="1"/>
          </p:cNvSpPr>
          <p:nvPr>
            <p:ph idx="1"/>
          </p:nvPr>
        </p:nvSpPr>
        <p:spPr/>
        <p:txBody>
          <a:bodyPr>
            <a:normAutofit/>
          </a:bodyPr>
          <a:lstStyle/>
          <a:p>
            <a:r>
              <a:rPr lang="en-US" sz="2800" dirty="0"/>
              <a:t>Teaching passive vocabulary is important for comprehension – the issue of understanding another speaker needs the listener to have passive </a:t>
            </a:r>
            <a:r>
              <a:rPr lang="en-US" sz="2800" dirty="0" smtClean="0"/>
              <a:t>vocabulary. This </a:t>
            </a:r>
            <a:r>
              <a:rPr lang="en-US" sz="2800" dirty="0"/>
              <a:t>is also called </a:t>
            </a:r>
            <a:r>
              <a:rPr lang="en-US" sz="2800" b="1" dirty="0"/>
              <a:t>receptive knowledge of English</a:t>
            </a:r>
            <a:r>
              <a:rPr lang="en-US" sz="2800" dirty="0" smtClean="0"/>
              <a:t>.</a:t>
            </a:r>
          </a:p>
          <a:p>
            <a:r>
              <a:rPr lang="en-US" sz="2800" dirty="0"/>
              <a:t>Active vocabulary contains the words a student can understand and manipulate in order to use for their own personal expression. This is called </a:t>
            </a:r>
            <a:r>
              <a:rPr lang="en-US" sz="2800" b="1" dirty="0"/>
              <a:t>productive knowledge of English.</a:t>
            </a:r>
            <a:endParaRPr lang="ru-RU" sz="2800" dirty="0"/>
          </a:p>
        </p:txBody>
      </p:sp>
    </p:spTree>
    <p:extLst>
      <p:ext uri="{BB962C8B-B14F-4D97-AF65-F5344CB8AC3E}">
        <p14:creationId xmlns:p14="http://schemas.microsoft.com/office/powerpoint/2010/main" val="3864700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1175</TotalTime>
  <Words>519</Words>
  <Application>Microsoft Office PowerPoint</Application>
  <PresentationFormat>Экран (4:3)</PresentationFormat>
  <Paragraphs>90</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AL-FARABI KAZAKH NATIONAL UNIVERSITY</vt:lpstr>
      <vt:lpstr>All languages have 3 main parts: </vt:lpstr>
      <vt:lpstr>Презентация PowerPoint</vt:lpstr>
      <vt:lpstr> Some opening questions </vt:lpstr>
      <vt:lpstr>High frequency words</vt:lpstr>
      <vt:lpstr>Grammatical words</vt:lpstr>
      <vt:lpstr>Meaning words (550)</vt:lpstr>
      <vt:lpstr>Why is Vocabulary Instruction Important? </vt:lpstr>
      <vt:lpstr>  Teaching active and passive vocabulary    </vt:lpstr>
      <vt:lpstr>Презентация PowerPoint</vt:lpstr>
      <vt:lpstr> Word association technique</vt:lpstr>
      <vt:lpstr>Visual techniques</vt:lpstr>
      <vt:lpstr> Brainstorming</vt:lpstr>
      <vt:lpstr>Matching columns</vt:lpstr>
      <vt:lpstr> Graphics organisers A simple graphic organiser can be an effective method to help students master their knowledge of new words. </vt:lpstr>
      <vt:lpstr> Graphics organisers </vt:lpstr>
      <vt:lpstr>Idioms</vt:lpstr>
      <vt:lpstr>Collocations </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00012457962</dc:creator>
  <cp:lastModifiedBy>User</cp:lastModifiedBy>
  <cp:revision>36</cp:revision>
  <dcterms:created xsi:type="dcterms:W3CDTF">2019-11-18T02:57:35Z</dcterms:created>
  <dcterms:modified xsi:type="dcterms:W3CDTF">2022-10-05T15:02:33Z</dcterms:modified>
</cp:coreProperties>
</file>